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4717E"/>
    <a:srgbClr val="03B992"/>
    <a:srgbClr val="D9D9D9"/>
    <a:srgbClr val="384449"/>
    <a:srgbClr val="80A04B"/>
    <a:srgbClr val="278A77"/>
    <a:srgbClr val="569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5DF16D-CE12-43D6-B919-370B914F492B}" v="5027" dt="2018-05-30T01:08:38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1228" autoAdjust="0"/>
  </p:normalViewPr>
  <p:slideViewPr>
    <p:cSldViewPr snapToGrid="0">
      <p:cViewPr varScale="1">
        <p:scale>
          <a:sx n="35" d="100"/>
          <a:sy n="35" d="100"/>
        </p:scale>
        <p:origin x="5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1F8C7-4B00-4F96-84C6-AD78279938BF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04128-CE58-47A7-83DB-836746FD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6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04128-CE58-47A7-83DB-836746FDB3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1F543-AB06-46B0-82BC-8D390479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069B0-6C43-47C9-9AF6-441EEB764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102" y="439615"/>
            <a:ext cx="9144000" cy="1160585"/>
          </a:xfrm>
        </p:spPr>
        <p:txBody>
          <a:bodyPr anchor="b">
            <a:normAutofit/>
          </a:bodyPr>
          <a:lstStyle>
            <a:lvl1pPr algn="l">
              <a:defRPr lang="en-US" sz="5000" b="1" kern="1200" spc="1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88940-895C-45C8-8A98-CE4A62CFF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102" y="2039815"/>
            <a:ext cx="5659646" cy="1512271"/>
          </a:xfrm>
        </p:spPr>
        <p:txBody>
          <a:bodyPr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3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3B5CB-BDFD-4FED-A779-0BCBC8D1A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7136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9B9B8-3436-4C26-AD36-5398CBC8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EF3DC-91C9-45A8-AC4D-4D0080DF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C1416-56EE-4753-8122-579FB2C6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244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BA51-A007-4743-9BB1-804B27AC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77B33-F795-4B3F-AFC5-392DB8D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5E84C-2805-4DC6-80D6-47DDDD2E3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09293-C17A-4186-9F97-C5153DAB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38D4E-2B1E-4FE6-B03C-B259FAD2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8EE03-BFB9-4AD7-8671-C788F4A2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1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2F6246-53FE-49C3-A359-E3D04A744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14838"/>
            <a:ext cx="12192000" cy="24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D202F-43D4-412B-98AD-1C4BEE77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69" y="5467350"/>
            <a:ext cx="4860131" cy="989622"/>
          </a:xfrm>
        </p:spPr>
        <p:txBody>
          <a:bodyPr anchor="ctr"/>
          <a:lstStyle>
            <a:lvl1pPr>
              <a:defRPr 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869D0-0AA8-45D2-8648-528E8216C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45369" y="987426"/>
            <a:ext cx="10515601" cy="42111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F40C7-5ED1-427B-9D6A-B04DECDF7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1" y="5467351"/>
            <a:ext cx="5464970" cy="989622"/>
          </a:xfrm>
        </p:spPr>
        <p:txBody>
          <a:bodyPr anchor="ctr"/>
          <a:lstStyle>
            <a:lvl1pPr marL="0" indent="0">
              <a:buNone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093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694D-9D8B-40E8-B285-0CEF7320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59542-8074-48AC-99FD-205DB1875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E9083-4D79-4721-BC13-974C8225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CB8C6-D249-40A2-89EB-A5C5BBF1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CAFB4-6039-476B-9FF0-1C498167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8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69B00-0C27-4BE0-8983-0D0E9DA24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5DF27-2D3F-4F05-8056-ED1FC77D6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2DE54-3C24-47AA-B5A4-C3D36D7E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18ACB-6F3E-4F8A-A3B5-26EAF9C4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3C94B-94D0-44D6-B57E-89301224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7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FEB8-66C0-48A7-807F-55FEFB9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29" y="208369"/>
            <a:ext cx="7469780" cy="132556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1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71EB7-BDC4-42B4-8649-C99D9CCF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440" y="2518610"/>
            <a:ext cx="3687165" cy="3738563"/>
          </a:xfrm>
        </p:spPr>
        <p:txBody>
          <a:bodyPr/>
          <a:lstStyle>
            <a:lvl1pPr marL="0" indent="0">
              <a:spcBef>
                <a:spcPts val="1200"/>
              </a:spcBef>
              <a:buSzPct val="75000"/>
              <a:buFont typeface="Segoe UI" panose="020B0502040204020203" pitchFamily="34" charset="0"/>
              <a:buChar char="﻿"/>
              <a:defRPr sz="2000" b="1"/>
            </a:lvl1pPr>
            <a:lvl2pPr marL="0" indent="0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  <a:buSzPct val="75000"/>
              <a:buFont typeface="Segoe UI" panose="020B0502040204020203" pitchFamily="34" charset="0"/>
              <a:buChar char="﻿"/>
              <a:defRPr sz="1800"/>
            </a:lvl2pPr>
            <a:lvl3pPr marL="1143000" indent="-228600">
              <a:buSzPct val="75000"/>
              <a:buFont typeface="Segoe UI" panose="020B0502040204020203" pitchFamily="34" charset="0"/>
              <a:buChar char="﻿"/>
              <a:defRPr/>
            </a:lvl3pPr>
            <a:lvl4pPr marL="1600200" indent="-228600">
              <a:buSzPct val="75000"/>
              <a:buFont typeface="Segoe UI" panose="020B0502040204020203" pitchFamily="34" charset="0"/>
              <a:buChar char="﻿"/>
              <a:defRPr/>
            </a:lvl4pPr>
            <a:lvl5pPr marL="2057400" indent="-228600">
              <a:buSzPct val="75000"/>
              <a:buFont typeface="Segoe UI" panose="020B0502040204020203" pitchFamily="34" charset="0"/>
              <a:buChar char="﻿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33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5252E0-1D11-41CE-9274-34D21CE3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3FEB8-66C0-48A7-807F-55FEFB95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14" y="1239810"/>
            <a:ext cx="7469780" cy="65772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mtClean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74942-E0E2-4842-801F-F9C7AB828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324" y="2300921"/>
            <a:ext cx="5502776" cy="3994686"/>
          </a:xfrm>
        </p:spPr>
        <p:txBody>
          <a:bodyPr>
            <a:normAutofit/>
          </a:bodyPr>
          <a:lstStyle>
            <a:lvl1pPr marL="0" indent="0">
              <a:buNone/>
              <a:defRPr lang="en-US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39203E-B202-4E10-81F0-3EC421D517BC}"/>
              </a:ext>
            </a:extLst>
          </p:cNvPr>
          <p:cNvCxnSpPr>
            <a:cxnSpLocks/>
          </p:cNvCxnSpPr>
          <p:nvPr userDrawn="1"/>
        </p:nvCxnSpPr>
        <p:spPr>
          <a:xfrm>
            <a:off x="456063" y="2009827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0914-7B0C-4DC5-AE31-D5D68D7C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4DE2B-3D35-4D77-9E6D-32BD567F0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CC2FC-96BF-4567-A5C8-5E2B5AB1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3FB8-B32E-4113-ACEE-5BC8D92B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2DA6-9986-403B-9EE2-BC148B49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B380-D450-481E-BD29-704F02AD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5430-66EC-422C-B0C4-979A51FE5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3457D-BE82-43D5-B20E-3C185374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2F057-EBE1-4240-839C-30E019C5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A05C9-0E11-453D-B942-3892F826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ECE6B-1634-4DF1-B100-3D42F711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073F-AEF0-481E-8933-1CCF7B95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5B902-1F5D-468E-A59F-6413AE7FA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E33D5-6EA5-4508-8295-6B9CB09F8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14E1F-1E48-4BDE-961B-E92237C87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EEF6D-B2B9-4662-A5C1-C1402CFD1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F48B7-9659-4B41-A176-30EF8031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551EF-91C9-4771-9DEC-9A9C8A0F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9018B-3861-42EF-9827-BF0DB5CF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5A242C-906F-40EA-8941-BAFCCF090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381DE-3A7B-4011-9625-20769D52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DCBE-FCF9-4E7D-A48E-783737EF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2D8C-585E-48AF-8651-BFC9E9AD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3B5CB-BDFD-4FED-A779-0BCBC8D1A763}"/>
              </a:ext>
            </a:extLst>
          </p:cNvPr>
          <p:cNvCxnSpPr>
            <a:cxnSpLocks/>
          </p:cNvCxnSpPr>
          <p:nvPr userDrawn="1"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2934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ED6987-1891-4A61-A90F-552F16AD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4342"/>
            <a:ext cx="12253052" cy="6892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381DE-3A7B-4011-9625-20769D52F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867-A60D-4C90-A9E6-AF0998E023BD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DCBE-FCF9-4E7D-A48E-783737EF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C2D8C-585E-48AF-8651-BFC9E9AD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88D1-19CC-4854-8B13-50ED03E4974A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510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D55BA6-1FEF-4424-A2F9-2251CE05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76F12-4776-41B2-88D5-70EB9B05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31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C941F16-D295-4CF9-9EDA-BC1E397C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98D52-D47E-4F8F-B1ED-57A1B432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A834-69C8-4078-9788-84CB88FEA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D3192-48B2-486D-BF7B-250FD6C6F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D61A867-A60D-4C90-A9E6-AF0998E023BD}" type="datetimeFigureOut">
              <a:rPr lang="en-US" smtClean="0"/>
              <a:pPr/>
              <a:t>12/16/2018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2C69C-D4DC-44B7-8FD1-EF2A4D505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F68D3-AEE2-469D-A621-0C8A7561C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A98988D1-19CC-4854-8B13-50ED03E497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3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.png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4.svg"/><Relationship Id="rId15" Type="http://schemas.openxmlformats.org/officeDocument/2006/relationships/image" Target="../media/image21.sv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hyperlink" Target="https://www.remix3d.com/details/G009SWHWQHH9" TargetMode="External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4" Type="http://schemas.openxmlformats.org/officeDocument/2006/relationships/hyperlink" Target="https://www.remix3d.com/details/G009SWHWQHH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24.png"/><Relationship Id="rId4" Type="http://schemas.openxmlformats.org/officeDocument/2006/relationships/hyperlink" Target="https://www.remix3d.com/details/G009SWHWQHH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shes" descr="Row of green prehistoric foilage">
            <a:extLst>
              <a:ext uri="{FF2B5EF4-FFF2-40B4-BE49-F238E27FC236}">
                <a16:creationId xmlns:a16="http://schemas.microsoft.com/office/drawing/2014/main" id="{333656F8-E20B-4608-8453-E3A894AFE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605"/>
            <a:ext cx="12192000" cy="4086225"/>
          </a:xfrm>
          <a:prstGeom prst="rect">
            <a:avLst/>
          </a:prstGeom>
        </p:spPr>
      </p:pic>
      <p:pic>
        <p:nvPicPr>
          <p:cNvPr id="6" name="Large Fern" descr="A close up of a large prehistoric fern, slightly blurry.">
            <a:extLst>
              <a:ext uri="{FF2B5EF4-FFF2-40B4-BE49-F238E27FC236}">
                <a16:creationId xmlns:a16="http://schemas.microsoft.com/office/drawing/2014/main" id="{9C9D84C4-DF44-4244-8AC5-12BE132D1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400" y="0"/>
            <a:ext cx="65151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F4D54-9AB1-4D24-A782-AD536D6D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784" y="1703438"/>
            <a:ext cx="9144000" cy="11605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PERANCANGAN BAHASA</a:t>
            </a:r>
            <a:b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KE ARAH PELESTARIAN BAHASA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20ACE-6923-4234-9F92-BDD742092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160" y="3709168"/>
            <a:ext cx="7065250" cy="2665529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nn-NO" dirty="0"/>
              <a:t>BAHASA MELAYU NUSANTARA I (LM 1040)</a:t>
            </a:r>
          </a:p>
          <a:p>
            <a:pPr algn="ctr"/>
            <a:r>
              <a:rPr lang="nn-NO" dirty="0"/>
              <a:t>SEKSYEN 2</a:t>
            </a:r>
          </a:p>
          <a:p>
            <a:pPr algn="ctr"/>
            <a:endParaRPr lang="nn-NO" dirty="0"/>
          </a:p>
          <a:p>
            <a:pPr algn="ctr"/>
            <a:r>
              <a:rPr lang="en-US" b="0" dirty="0"/>
              <a:t>Anisah Febi Yanmar - 1723988</a:t>
            </a:r>
          </a:p>
          <a:p>
            <a:pPr algn="ctr"/>
            <a:r>
              <a:rPr lang="en-US" b="0" dirty="0"/>
              <a:t>Nisrina Iman Karima - 1727166</a:t>
            </a:r>
          </a:p>
          <a:p>
            <a:pPr algn="ctr"/>
            <a:r>
              <a:rPr lang="en-US" b="0" dirty="0"/>
              <a:t>Kholilurachman Riefda Auliea - 1723992</a:t>
            </a:r>
          </a:p>
          <a:p>
            <a:pPr algn="ctr"/>
            <a:r>
              <a:rPr lang="en-US" b="0" dirty="0"/>
              <a:t>Muhammad Fathudzikri Aulia - 1411773</a:t>
            </a:r>
          </a:p>
          <a:p>
            <a:pPr algn="ctr"/>
            <a:r>
              <a:rPr lang="en-US" b="0" dirty="0"/>
              <a:t>Nisfiana Nola - 1722416</a:t>
            </a:r>
            <a:br>
              <a:rPr lang="en-US" dirty="0"/>
            </a:br>
            <a:endParaRPr lang="nn-NO" dirty="0"/>
          </a:p>
        </p:txBody>
      </p:sp>
      <p:pic>
        <p:nvPicPr>
          <p:cNvPr id="7" name="Medium Fern" descr="A close up of a tropical plant">
            <a:extLst>
              <a:ext uri="{FF2B5EF4-FFF2-40B4-BE49-F238E27FC236}">
                <a16:creationId xmlns:a16="http://schemas.microsoft.com/office/drawing/2014/main" id="{E68674E3-173A-4175-96C9-5681C0BF7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43" y="0"/>
            <a:ext cx="5422757" cy="47053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304DFB-2D4B-44A2-89F6-AD04872AE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79626" y="3309048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670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3776 0 " pathEditMode="relative" rAng="0" ptsTypes="AA">
                                      <p:cBhvr>
                                        <p:cTn id="58" dur="3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16667E-6 4.44444E-6 L 0.14388 -0.0023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6C18-D04E-40DC-9B2B-CD8C65043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220" y="2361210"/>
            <a:ext cx="7469780" cy="1325563"/>
          </a:xfrm>
        </p:spPr>
        <p:txBody>
          <a:bodyPr/>
          <a:lstStyle/>
          <a:p>
            <a:r>
              <a:rPr lang="en-US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I. PENGENALAN</a:t>
            </a:r>
          </a:p>
        </p:txBody>
      </p:sp>
      <p:sp>
        <p:nvSpPr>
          <p:cNvPr id="17" name="left shadow">
            <a:extLst>
              <a:ext uri="{FF2B5EF4-FFF2-40B4-BE49-F238E27FC236}">
                <a16:creationId xmlns:a16="http://schemas.microsoft.com/office/drawing/2014/main" id="{48FE673E-9910-487A-A882-BCED55472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41671" y="11592"/>
            <a:ext cx="452839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6000">
                <a:schemeClr val="tx1">
                  <a:alpha val="1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C1F1-5008-433B-9D85-8CF25B31D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05" y="1694151"/>
            <a:ext cx="3687165" cy="3738563"/>
          </a:xfrm>
        </p:spPr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Pelestarian</a:t>
            </a:r>
            <a:endParaRPr lang="en-US" dirty="0"/>
          </a:p>
          <a:p>
            <a:pPr lvl="1"/>
            <a:r>
              <a:rPr lang="en-US" dirty="0" err="1"/>
              <a:t>perbuatan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memelihara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kekal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sediakala</a:t>
            </a:r>
            <a:endParaRPr lang="en-US" dirty="0"/>
          </a:p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Bahasa</a:t>
            </a:r>
          </a:p>
          <a:p>
            <a:pPr lvl="1"/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memupuk</a:t>
            </a:r>
            <a:r>
              <a:rPr lang="en-US" dirty="0"/>
              <a:t>, </a:t>
            </a:r>
            <a:r>
              <a:rPr lang="en-US" dirty="0" err="1"/>
              <a:t>memperbaiki</a:t>
            </a:r>
            <a:r>
              <a:rPr lang="en-US" dirty="0"/>
              <a:t> dan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moden</a:t>
            </a:r>
            <a:r>
              <a:rPr lang="en-US" dirty="0"/>
              <a:t>.</a:t>
            </a:r>
          </a:p>
        </p:txBody>
      </p:sp>
      <p:pic>
        <p:nvPicPr>
          <p:cNvPr id="18" name="Plants" descr="A close up of a green tropical plant">
            <a:extLst>
              <a:ext uri="{FF2B5EF4-FFF2-40B4-BE49-F238E27FC236}">
                <a16:creationId xmlns:a16="http://schemas.microsoft.com/office/drawing/2014/main" id="{97B4D7CD-59B5-4566-86C0-6CA4E73F9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45" y="3023992"/>
            <a:ext cx="9145255" cy="3845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735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18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34EB-A02A-4B0B-9982-78FE555C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II. </a:t>
            </a:r>
            <a:r>
              <a:rPr lang="en-US" b="1" dirty="0" err="1"/>
              <a:t>Kepentingan</a:t>
            </a:r>
            <a:r>
              <a:rPr lang="en-US" b="1" dirty="0"/>
              <a:t> </a:t>
            </a:r>
            <a:r>
              <a:rPr lang="en-US" b="1" dirty="0" err="1"/>
              <a:t>Pelestarian</a:t>
            </a:r>
            <a:r>
              <a:rPr lang="en-US" b="1" dirty="0"/>
              <a:t> Bahasa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75FE8-1945-4556-A1F0-10273C6ED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AutoNum type="alphaUcPeriod"/>
            </a:pPr>
            <a:r>
              <a:rPr lang="en-US" dirty="0" err="1">
                <a:solidFill>
                  <a:prstClr val="white"/>
                </a:solidFill>
                <a:latin typeface="Segoe UI"/>
              </a:rPr>
              <a:t>Peranan</a:t>
            </a:r>
            <a:r>
              <a:rPr lang="en-US" dirty="0">
                <a:solidFill>
                  <a:prstClr val="white"/>
                </a:solidFill>
                <a:latin typeface="Segoe UI"/>
              </a:rPr>
              <a:t> Bahasa </a:t>
            </a:r>
            <a:r>
              <a:rPr lang="en-US" dirty="0" err="1">
                <a:solidFill>
                  <a:prstClr val="white"/>
                </a:solidFill>
                <a:latin typeface="Segoe UI"/>
              </a:rPr>
              <a:t>Melayu</a:t>
            </a:r>
            <a:endParaRPr lang="en-US" dirty="0">
              <a:solidFill>
                <a:prstClr val="white"/>
              </a:solidFill>
              <a:latin typeface="Segoe U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AutoNum type="alphaUcPeriod"/>
            </a:pPr>
            <a:endParaRPr lang="en-US" dirty="0">
              <a:solidFill>
                <a:prstClr val="white"/>
              </a:solidFill>
              <a:latin typeface="Segoe U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AutoNum type="alphaUcPeriod"/>
            </a:pPr>
            <a:r>
              <a:rPr lang="en-US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Sikap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Pemusnah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Bahasa </a:t>
            </a:r>
            <a:r>
              <a:rPr lang="en-US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Melayu</a:t>
            </a:r>
            <a:endParaRPr lang="en-US" dirty="0">
              <a:solidFill>
                <a:prstClr val="white"/>
              </a:solidFill>
              <a:latin typeface="Segoe UI"/>
              <a:cs typeface="Segoe UI" panose="020B0502040204020203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Sikap</a:t>
            </a:r>
            <a:r>
              <a:rPr lang="en-US" sz="1600" dirty="0"/>
              <a:t> </a:t>
            </a:r>
            <a:r>
              <a:rPr lang="en-US" sz="1600" dirty="0" err="1"/>
              <a:t>Menganggap</a:t>
            </a:r>
            <a:r>
              <a:rPr lang="en-US" sz="1600" dirty="0"/>
              <a:t> </a:t>
            </a:r>
            <a:r>
              <a:rPr lang="en-US" sz="1600" dirty="0" err="1"/>
              <a:t>Mudah</a:t>
            </a:r>
            <a:endParaRPr lang="en-US" sz="1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Sikap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Menghargai</a:t>
            </a:r>
            <a:r>
              <a:rPr lang="en-US" sz="1600" dirty="0"/>
              <a:t> Bahasa </a:t>
            </a:r>
            <a:r>
              <a:rPr lang="en-US" sz="1600" dirty="0" err="1"/>
              <a:t>Asing</a:t>
            </a:r>
            <a:endParaRPr lang="en-US" sz="1600" dirty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AutoNum type="alphaUcPeriod"/>
            </a:pPr>
            <a:endParaRPr lang="en-US" dirty="0">
              <a:solidFill>
                <a:prstClr val="white"/>
              </a:solidFill>
              <a:latin typeface="Segoe UI"/>
              <a:cs typeface="Segoe UI" panose="020B0502040204020203" pitchFamily="34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AutoNum type="alphaUcPeriod"/>
            </a:pPr>
            <a:r>
              <a:rPr lang="en-US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Akibat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dari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Sikap</a:t>
            </a:r>
            <a:r>
              <a:rPr lang="en-US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Pemusnah</a:t>
            </a:r>
            <a:endParaRPr lang="en-US" dirty="0">
              <a:solidFill>
                <a:prstClr val="white"/>
              </a:solidFill>
              <a:latin typeface="Segoe UI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Ketertarikan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berlebih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terhadap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bahasa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asing</a:t>
            </a:r>
            <a:endParaRPr lang="en-US" sz="1600" dirty="0">
              <a:solidFill>
                <a:prstClr val="white"/>
              </a:solidFill>
              <a:latin typeface="Segoe UI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Kurangnya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keseriusan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dalam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penguasaan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Bahasa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Melayu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dibandingkan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bahasa</a:t>
            </a:r>
            <a:r>
              <a:rPr lang="en-US" sz="1600" dirty="0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Segoe UI"/>
                <a:cs typeface="Segoe UI" panose="020B0502040204020203" pitchFamily="34" charset="0"/>
              </a:rPr>
              <a:t>asing</a:t>
            </a:r>
            <a:endParaRPr lang="en-US" sz="1600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588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95A9-5501-42D7-BD58-25144ABC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120" y="339132"/>
            <a:ext cx="4217157" cy="12693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Segoe UI Black" panose="020B0A02040204020203" pitchFamily="34" charset="0"/>
              </a:rPr>
              <a:t>III. </a:t>
            </a:r>
            <a:r>
              <a:rPr lang="en-US" dirty="0" err="1">
                <a:latin typeface="+mn-lt"/>
                <a:ea typeface="Segoe UI Black" panose="020B0A02040204020203" pitchFamily="34" charset="0"/>
              </a:rPr>
              <a:t>Kaedah</a:t>
            </a:r>
            <a:r>
              <a:rPr lang="en-US" dirty="0">
                <a:latin typeface="+mn-lt"/>
                <a:ea typeface="Segoe UI Black" panose="020B0A02040204020203" pitchFamily="34" charset="0"/>
              </a:rPr>
              <a:t> </a:t>
            </a:r>
            <a:r>
              <a:rPr lang="en-US" dirty="0" err="1">
                <a:latin typeface="+mn-lt"/>
                <a:ea typeface="Segoe UI Black" panose="020B0A02040204020203" pitchFamily="34" charset="0"/>
              </a:rPr>
              <a:t>Melestarikan</a:t>
            </a:r>
            <a:r>
              <a:rPr lang="en-US" dirty="0">
                <a:latin typeface="+mn-lt"/>
                <a:ea typeface="Segoe UI Black" panose="020B0A02040204020203" pitchFamily="34" charset="0"/>
              </a:rPr>
              <a:t> Bahasa</a:t>
            </a:r>
          </a:p>
        </p:txBody>
      </p:sp>
      <p:pic>
        <p:nvPicPr>
          <p:cNvPr id="4" name="Plants">
            <a:extLst>
              <a:ext uri="{FF2B5EF4-FFF2-40B4-BE49-F238E27FC236}">
                <a16:creationId xmlns:a16="http://schemas.microsoft.com/office/drawing/2014/main" id="{F2DD617F-D4E1-42B7-8F34-F4C1A0770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62" y="-38099"/>
            <a:ext cx="2795538" cy="2425700"/>
          </a:xfrm>
          <a:prstGeom prst="rect">
            <a:avLst/>
          </a:prstGeom>
        </p:spPr>
      </p:pic>
      <p:sp>
        <p:nvSpPr>
          <p:cNvPr id="19" name="P1" descr="Around 10 feet high, 26 feet long, and weighing in between 6-12 tons; Triceratops was no size zero! &#10;">
            <a:extLst>
              <a:ext uri="{FF2B5EF4-FFF2-40B4-BE49-F238E27FC236}">
                <a16:creationId xmlns:a16="http://schemas.microsoft.com/office/drawing/2014/main" id="{8FE23F36-A58E-48C9-8DC4-C2B020FAFC08}"/>
              </a:ext>
            </a:extLst>
          </p:cNvPr>
          <p:cNvSpPr txBox="1">
            <a:spLocks/>
          </p:cNvSpPr>
          <p:nvPr/>
        </p:nvSpPr>
        <p:spPr>
          <a:xfrm>
            <a:off x="775569" y="2263639"/>
            <a:ext cx="4767363" cy="10004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ts val="2400"/>
              </a:lnSpc>
              <a:spcAft>
                <a:spcPts val="600"/>
              </a:spcAft>
              <a:buAutoNum type="alphaUcPeriod"/>
              <a:defRPr/>
            </a:pPr>
            <a:r>
              <a:rPr lang="en-US" sz="1800" b="1" dirty="0" err="1">
                <a:solidFill>
                  <a:schemeClr val="bg1"/>
                </a:solidFill>
              </a:rPr>
              <a:t>Menegakkan</a:t>
            </a:r>
            <a:r>
              <a:rPr lang="en-US" sz="1800" b="1" dirty="0">
                <a:solidFill>
                  <a:schemeClr val="bg1"/>
                </a:solidFill>
              </a:rPr>
              <a:t> Bahasa </a:t>
            </a:r>
            <a:r>
              <a:rPr lang="en-US" sz="1800" b="1" dirty="0" err="1">
                <a:solidFill>
                  <a:schemeClr val="bg1"/>
                </a:solidFill>
              </a:rPr>
              <a:t>Melayu</a:t>
            </a:r>
            <a:r>
              <a:rPr lang="en-US" sz="1800" b="1" dirty="0">
                <a:solidFill>
                  <a:schemeClr val="bg1"/>
                </a:solidFill>
              </a:rPr>
              <a:t> di Malaysia</a:t>
            </a:r>
          </a:p>
          <a:p>
            <a:pPr marL="342900" lvl="0" indent="-342900">
              <a:lnSpc>
                <a:spcPts val="2400"/>
              </a:lnSpc>
              <a:spcAft>
                <a:spcPts val="600"/>
              </a:spcAft>
              <a:buAutoNum type="alphaUcPeriod"/>
              <a:defRPr/>
            </a:pPr>
            <a:r>
              <a:rPr lang="en-US" sz="1800" b="1" dirty="0" err="1">
                <a:solidFill>
                  <a:schemeClr val="bg1"/>
                </a:solidFill>
              </a:rPr>
              <a:t>Meningkatkan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Kebangaan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dalam</a:t>
            </a:r>
            <a:r>
              <a:rPr lang="en-US" sz="1800" b="1" dirty="0">
                <a:solidFill>
                  <a:schemeClr val="bg1"/>
                </a:solidFill>
              </a:rPr>
              <a:t> Bahasa </a:t>
            </a:r>
            <a:r>
              <a:rPr lang="en-US" sz="1800" b="1" dirty="0" err="1">
                <a:solidFill>
                  <a:schemeClr val="bg1"/>
                </a:solidFill>
              </a:rPr>
              <a:t>Melayu</a:t>
            </a:r>
            <a:endParaRPr lang="en-US" sz="1800" b="1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400"/>
              </a:lnSpc>
              <a:spcAft>
                <a:spcPts val="600"/>
              </a:spcAft>
              <a:buAutoNum type="alphaUcPeriod"/>
              <a:defRPr/>
            </a:pPr>
            <a:r>
              <a:rPr lang="en-US" sz="1800" b="1" dirty="0" err="1">
                <a:solidFill>
                  <a:schemeClr val="bg1"/>
                </a:solidFill>
              </a:rPr>
              <a:t>Mainkan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Peranan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Aktif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dalam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membangunkan</a:t>
            </a:r>
            <a:r>
              <a:rPr lang="en-US" sz="1800" b="1" dirty="0">
                <a:solidFill>
                  <a:schemeClr val="bg1"/>
                </a:solidFill>
              </a:rPr>
              <a:t> Bahasa </a:t>
            </a:r>
            <a:r>
              <a:rPr lang="en-US" sz="1800" b="1" dirty="0" err="1">
                <a:solidFill>
                  <a:schemeClr val="bg1"/>
                </a:solidFill>
              </a:rPr>
              <a:t>Melayu</a:t>
            </a:r>
            <a:endParaRPr lang="en-US" sz="1800" b="1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400"/>
              </a:lnSpc>
              <a:spcAft>
                <a:spcPts val="600"/>
              </a:spcAft>
              <a:buAutoNum type="alphaUcPeriod"/>
              <a:defRPr/>
            </a:pPr>
            <a:r>
              <a:rPr lang="en-US" sz="1800" b="1" dirty="0" err="1">
                <a:solidFill>
                  <a:schemeClr val="bg1"/>
                </a:solidFill>
              </a:rPr>
              <a:t>Keperluan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undang-undang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linguistik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7" name="P1" descr="Around 10 feet high, 26 feet long, and weighing in between 6-12 tons; Triceratops was no size zero! &#10;">
            <a:extLst>
              <a:ext uri="{FF2B5EF4-FFF2-40B4-BE49-F238E27FC236}">
                <a16:creationId xmlns:a16="http://schemas.microsoft.com/office/drawing/2014/main" id="{93CE2DA5-64A2-4377-B905-EF78BABA1BB3}"/>
              </a:ext>
            </a:extLst>
          </p:cNvPr>
          <p:cNvSpPr txBox="1">
            <a:spLocks/>
          </p:cNvSpPr>
          <p:nvPr/>
        </p:nvSpPr>
        <p:spPr>
          <a:xfrm>
            <a:off x="6848609" y="2260133"/>
            <a:ext cx="3738021" cy="10004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E. </a:t>
            </a:r>
            <a:r>
              <a:rPr lang="en-US" sz="1800" b="1" dirty="0" err="1">
                <a:solidFill>
                  <a:schemeClr val="bg1"/>
                </a:solidFill>
              </a:rPr>
              <a:t>Pegang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Ujian</a:t>
            </a:r>
            <a:r>
              <a:rPr lang="en-US" sz="1800" b="1" dirty="0">
                <a:solidFill>
                  <a:schemeClr val="bg1"/>
                </a:solidFill>
              </a:rPr>
              <a:t> Kemahiran Bahasa </a:t>
            </a:r>
            <a:r>
              <a:rPr lang="en-US" sz="1800" b="1" dirty="0" err="1">
                <a:solidFill>
                  <a:schemeClr val="bg1"/>
                </a:solidFill>
              </a:rPr>
              <a:t>Melayu</a:t>
            </a:r>
            <a:endParaRPr lang="en-US" sz="1800" b="1" dirty="0">
              <a:solidFill>
                <a:schemeClr val="bg1"/>
              </a:solidFill>
            </a:endParaRPr>
          </a:p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F. </a:t>
            </a:r>
            <a:r>
              <a:rPr lang="en-US" sz="1800" b="1" dirty="0" err="1">
                <a:solidFill>
                  <a:schemeClr val="bg1"/>
                </a:solidFill>
              </a:rPr>
              <a:t>Membuat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Sekolah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sebagai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asas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dalam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memupuk</a:t>
            </a:r>
            <a:r>
              <a:rPr lang="en-US" sz="1800" b="1" dirty="0">
                <a:solidFill>
                  <a:schemeClr val="bg1"/>
                </a:solidFill>
              </a:rPr>
              <a:t> Bahasa </a:t>
            </a:r>
            <a:r>
              <a:rPr lang="en-US" sz="1800" b="1" dirty="0" err="1">
                <a:solidFill>
                  <a:schemeClr val="bg1"/>
                </a:solidFill>
              </a:rPr>
              <a:t>Melayu</a:t>
            </a:r>
            <a:endParaRPr lang="en-US" sz="1800" b="1" dirty="0">
              <a:solidFill>
                <a:schemeClr val="bg1"/>
              </a:solidFill>
            </a:endParaRPr>
          </a:p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G. </a:t>
            </a:r>
            <a:r>
              <a:rPr lang="en-US" sz="1800" b="1" dirty="0" err="1">
                <a:solidFill>
                  <a:schemeClr val="bg1"/>
                </a:solidFill>
              </a:rPr>
              <a:t>Keperluan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Pemahaman</a:t>
            </a:r>
            <a:r>
              <a:rPr lang="en-US" sz="1800" b="1" dirty="0">
                <a:solidFill>
                  <a:schemeClr val="bg1"/>
                </a:solidFill>
              </a:rPr>
              <a:t> Masyarakat </a:t>
            </a:r>
            <a:r>
              <a:rPr lang="en-US" sz="1800" b="1" dirty="0" err="1">
                <a:solidFill>
                  <a:schemeClr val="bg1"/>
                </a:solidFill>
              </a:rPr>
              <a:t>Terhadap</a:t>
            </a:r>
            <a:r>
              <a:rPr lang="en-US" sz="1800" b="1" dirty="0">
                <a:solidFill>
                  <a:schemeClr val="bg1"/>
                </a:solidFill>
              </a:rPr>
              <a:t> Bahasa </a:t>
            </a:r>
            <a:r>
              <a:rPr lang="en-US" sz="1800" b="1" dirty="0" err="1">
                <a:solidFill>
                  <a:schemeClr val="bg1"/>
                </a:solidFill>
              </a:rPr>
              <a:t>Melayu</a:t>
            </a:r>
            <a:endParaRPr lang="en-US" sz="1800" b="1" dirty="0">
              <a:solidFill>
                <a:schemeClr val="bg1"/>
              </a:solidFill>
            </a:endParaRPr>
          </a:p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H. </a:t>
            </a:r>
            <a:r>
              <a:rPr lang="en-US" sz="1800" b="1" dirty="0" err="1">
                <a:solidFill>
                  <a:schemeClr val="bg1"/>
                </a:solidFill>
              </a:rPr>
              <a:t>Meningkatkan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Disiplin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dalam</a:t>
            </a:r>
            <a:r>
              <a:rPr lang="en-US" sz="1800" b="1" dirty="0">
                <a:solidFill>
                  <a:schemeClr val="bg1"/>
                </a:solidFill>
              </a:rPr>
              <a:t> Bahasa </a:t>
            </a:r>
            <a:r>
              <a:rPr lang="en-US" sz="1800" b="1" dirty="0" err="1">
                <a:solidFill>
                  <a:schemeClr val="bg1"/>
                </a:solidFill>
              </a:rPr>
              <a:t>Melayu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untuk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Semua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Penduduk</a:t>
            </a:r>
            <a:endParaRPr lang="en-US" sz="2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935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per Paragraph Text" descr="Triceratops roamed the Earth during the latter half of the Cretaceous period, around 65-72 million years ago.&#10;">
            <a:extLst>
              <a:ext uri="{FF2B5EF4-FFF2-40B4-BE49-F238E27FC236}">
                <a16:creationId xmlns:a16="http://schemas.microsoft.com/office/drawing/2014/main" id="{8DD3A4EA-44CB-45A8-AEC4-69B95D473753}"/>
              </a:ext>
            </a:extLst>
          </p:cNvPr>
          <p:cNvSpPr txBox="1">
            <a:spLocks/>
          </p:cNvSpPr>
          <p:nvPr/>
        </p:nvSpPr>
        <p:spPr>
          <a:xfrm>
            <a:off x="434548" y="1262069"/>
            <a:ext cx="3838822" cy="11446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0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Triceratops roamed the Earth during the latter half of the Cretaceous period, around 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65-72 million years ago.</a:t>
            </a:r>
          </a:p>
        </p:txBody>
      </p:sp>
      <p:sp>
        <p:nvSpPr>
          <p:cNvPr id="3" name="Lower Left Text" descr="The Cretaceous ended with the most famous mass extinction in all of history; the Cretaceous-Tertiary. &#10;Triceratops was one of the last dinosaurs to become extinct.&#10;">
            <a:extLst>
              <a:ext uri="{FF2B5EF4-FFF2-40B4-BE49-F238E27FC236}">
                <a16:creationId xmlns:a16="http://schemas.microsoft.com/office/drawing/2014/main" id="{8243D6D1-3721-43EA-857D-375610AB2AEF}"/>
              </a:ext>
            </a:extLst>
          </p:cNvPr>
          <p:cNvSpPr txBox="1">
            <a:spLocks/>
          </p:cNvSpPr>
          <p:nvPr/>
        </p:nvSpPr>
        <p:spPr>
          <a:xfrm>
            <a:off x="457199" y="4970686"/>
            <a:ext cx="5096057" cy="10985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The Cretaceous ended with the most famous mass extinction in all of history; the Cretaceous-Tertiary. </a:t>
            </a:r>
          </a:p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Triceratops was one of the last dinosaurs to become extinct.</a:t>
            </a:r>
          </a:p>
        </p:txBody>
      </p:sp>
      <p:grpSp>
        <p:nvGrpSpPr>
          <p:cNvPr id="5" name="Mind Blowing Fact Group" descr="Mind Blowing Fact:&#10;More time exists between Allosaurus in the Jurassic Period and Triceratops in the Cretaceous (83 million years) than between Triceratops and humans.">
            <a:extLst>
              <a:ext uri="{FF2B5EF4-FFF2-40B4-BE49-F238E27FC236}">
                <a16:creationId xmlns:a16="http://schemas.microsoft.com/office/drawing/2014/main" id="{2FF1DE9D-4469-41D7-AFEF-C06FAF713D8C}"/>
              </a:ext>
            </a:extLst>
          </p:cNvPr>
          <p:cNvGrpSpPr/>
          <p:nvPr/>
        </p:nvGrpSpPr>
        <p:grpSpPr>
          <a:xfrm>
            <a:off x="6178104" y="4911852"/>
            <a:ext cx="5723622" cy="1115351"/>
            <a:chOff x="6266230" y="1417209"/>
            <a:chExt cx="5723622" cy="1115351"/>
          </a:xfrm>
        </p:grpSpPr>
        <p:sp>
          <p:nvSpPr>
            <p:cNvPr id="6" name="Mind-blowing Paragraph" descr="More time exists between Allosaurus in the Jurassic Period and Triceratops in the Cretaceous (83 million years) than between Triceratops and humans.">
              <a:extLst>
                <a:ext uri="{FF2B5EF4-FFF2-40B4-BE49-F238E27FC236}">
                  <a16:creationId xmlns:a16="http://schemas.microsoft.com/office/drawing/2014/main" id="{30E1745D-EAC8-43F9-BDDA-7E85182A9477}"/>
                </a:ext>
              </a:extLst>
            </p:cNvPr>
            <p:cNvSpPr txBox="1">
              <a:spLocks/>
            </p:cNvSpPr>
            <p:nvPr/>
          </p:nvSpPr>
          <p:spPr>
            <a:xfrm>
              <a:off x="6893788" y="1799152"/>
              <a:ext cx="5096064" cy="73340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Aft>
                  <a:spcPts val="600"/>
                </a:spcAft>
                <a:defRPr/>
              </a:pPr>
              <a:r>
                <a:rPr lang="en-US" sz="1800" dirty="0">
                  <a:solidFill>
                    <a:schemeClr val="bg1"/>
                  </a:solidFill>
                </a:rPr>
                <a:t>More time exists between Allosaurus in the Jurassic Period and Triceratops in the Cretaceous (83 million years) than between Triceratops and humans.</a:t>
              </a:r>
            </a:p>
          </p:txBody>
        </p:sp>
        <p:sp>
          <p:nvSpPr>
            <p:cNvPr id="7" name="Mind-blowing Title" descr="Mind blowing fact! &#10;">
              <a:extLst>
                <a:ext uri="{FF2B5EF4-FFF2-40B4-BE49-F238E27FC236}">
                  <a16:creationId xmlns:a16="http://schemas.microsoft.com/office/drawing/2014/main" id="{89B69294-4272-4F89-8A77-77CF6ED6F53D}"/>
                </a:ext>
              </a:extLst>
            </p:cNvPr>
            <p:cNvSpPr txBox="1">
              <a:spLocks/>
            </p:cNvSpPr>
            <p:nvPr/>
          </p:nvSpPr>
          <p:spPr>
            <a:xfrm>
              <a:off x="6893788" y="1473948"/>
              <a:ext cx="5096063" cy="321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Tx/>
                <a:buNone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574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14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718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Aft>
                  <a:spcPts val="600"/>
                </a:spcAft>
                <a:defRPr/>
              </a:pPr>
              <a:r>
                <a:rPr lang="en-US" sz="1800" b="1" dirty="0">
                  <a:solidFill>
                    <a:schemeClr val="accent5"/>
                  </a:solidFill>
                </a:rPr>
                <a:t>Mind blowing fact! </a:t>
              </a:r>
            </a:p>
          </p:txBody>
        </p:sp>
        <p:pic>
          <p:nvPicPr>
            <p:cNvPr id="8" name="Lightbulb">
              <a:extLst>
                <a:ext uri="{FF2B5EF4-FFF2-40B4-BE49-F238E27FC236}">
                  <a16:creationId xmlns:a16="http://schemas.microsoft.com/office/drawing/2014/main" id="{8B3F5468-B08D-4231-BD02-E3A2F1300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66230" y="1417209"/>
              <a:ext cx="627558" cy="627558"/>
            </a:xfrm>
            <a:prstGeom prst="rect">
              <a:avLst/>
            </a:prstGeom>
          </p:spPr>
        </p:pic>
      </p:grpSp>
      <p:pic>
        <p:nvPicPr>
          <p:cNvPr id="50" name="Plants">
            <a:extLst>
              <a:ext uri="{FF2B5EF4-FFF2-40B4-BE49-F238E27FC236}">
                <a16:creationId xmlns:a16="http://schemas.microsoft.com/office/drawing/2014/main" id="{5258C051-9409-4D92-99FC-F2AAA641D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1C778D2-D054-4F1F-A208-321688BAA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57">
            <a:extLst>
              <a:ext uri="{FF2B5EF4-FFF2-40B4-BE49-F238E27FC236}">
                <a16:creationId xmlns:a16="http://schemas.microsoft.com/office/drawing/2014/main" id="{DB97BF6E-E330-44D5-84AD-C9A84154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40" y="168049"/>
            <a:ext cx="10515600" cy="656804"/>
          </a:xfrm>
        </p:spPr>
        <p:txBody>
          <a:bodyPr>
            <a:normAutofit/>
          </a:bodyPr>
          <a:lstStyle/>
          <a:p>
            <a:r>
              <a:rPr lang="en-US" dirty="0"/>
              <a:t>IV. </a:t>
            </a:r>
            <a:r>
              <a:rPr lang="en-US" dirty="0" err="1"/>
              <a:t>Perancangan</a:t>
            </a:r>
            <a:r>
              <a:rPr lang="en-US" dirty="0"/>
              <a:t> Bahasa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724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Title" descr="Slide Title" hidden="1">
            <a:extLst>
              <a:ext uri="{FF2B5EF4-FFF2-40B4-BE49-F238E27FC236}">
                <a16:creationId xmlns:a16="http://schemas.microsoft.com/office/drawing/2014/main" id="{72804335-EA01-477F-8E12-719F14FC16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1" y="75853"/>
            <a:ext cx="4860131" cy="989622"/>
          </a:xfrm>
        </p:spPr>
        <p:txBody>
          <a:bodyPr/>
          <a:lstStyle/>
          <a:p>
            <a:r>
              <a:rPr lang="en-US" dirty="0"/>
              <a:t>Where Triceratops Lived</a:t>
            </a:r>
          </a:p>
        </p:txBody>
      </p:sp>
      <p:pic>
        <p:nvPicPr>
          <p:cNvPr id="16" name="bg">
            <a:extLst>
              <a:ext uri="{FF2B5EF4-FFF2-40B4-BE49-F238E27FC236}">
                <a16:creationId xmlns:a16="http://schemas.microsoft.com/office/drawing/2014/main" id="{9D1D4AB2-CC5E-42FF-82DD-0FA7709B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14838"/>
          </a:xfrm>
          <a:prstGeom prst="rect">
            <a:avLst/>
          </a:prstGeom>
        </p:spPr>
      </p:pic>
      <p:pic>
        <p:nvPicPr>
          <p:cNvPr id="19" name="Here Icon">
            <a:extLst>
              <a:ext uri="{FF2B5EF4-FFF2-40B4-BE49-F238E27FC236}">
                <a16:creationId xmlns:a16="http://schemas.microsoft.com/office/drawing/2014/main" id="{AAB0973D-917A-430C-B2E1-527F4010B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327" y="5565974"/>
            <a:ext cx="614680" cy="614678"/>
          </a:xfrm>
          <a:prstGeom prst="rect">
            <a:avLst/>
          </a:prstGeom>
        </p:spPr>
      </p:pic>
      <p:sp>
        <p:nvSpPr>
          <p:cNvPr id="17" name="Text Placeholder 6" descr="Triceratops lived in parts of Western Canada and the U.S. ">
            <a:extLst>
              <a:ext uri="{FF2B5EF4-FFF2-40B4-BE49-F238E27FC236}">
                <a16:creationId xmlns:a16="http://schemas.microsoft.com/office/drawing/2014/main" id="{1819B6E1-0DA2-456E-9874-8EB62E625D07}"/>
              </a:ext>
            </a:extLst>
          </p:cNvPr>
          <p:cNvSpPr txBox="1">
            <a:spLocks/>
          </p:cNvSpPr>
          <p:nvPr/>
        </p:nvSpPr>
        <p:spPr>
          <a:xfrm>
            <a:off x="1467206" y="5640514"/>
            <a:ext cx="3688080" cy="4876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Triceratops lived in parts of Western Canada and the U.S. </a:t>
            </a:r>
          </a:p>
        </p:txBody>
      </p:sp>
      <p:sp>
        <p:nvSpPr>
          <p:cNvPr id="18" name="Text Placeholder 6" descr="It liked marshy, forested areas– all the better to hide from its mortal enemy: the ferocious, T-Rex.">
            <a:extLst>
              <a:ext uri="{FF2B5EF4-FFF2-40B4-BE49-F238E27FC236}">
                <a16:creationId xmlns:a16="http://schemas.microsoft.com/office/drawing/2014/main" id="{6B92B084-9536-4FAF-B605-5BBA52EC0B62}"/>
              </a:ext>
            </a:extLst>
          </p:cNvPr>
          <p:cNvSpPr txBox="1">
            <a:spLocks/>
          </p:cNvSpPr>
          <p:nvPr/>
        </p:nvSpPr>
        <p:spPr>
          <a:xfrm>
            <a:off x="6638924" y="5640513"/>
            <a:ext cx="4963160" cy="6146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 liked marshy, forested areas– all the better to hide from its mortal enemy: the ferocious, T-Rex.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0" name="World Map" descr="2D map of the world">
            <a:extLst>
              <a:ext uri="{FF2B5EF4-FFF2-40B4-BE49-F238E27FC236}">
                <a16:creationId xmlns:a16="http://schemas.microsoft.com/office/drawing/2014/main" id="{A4F5A726-D21F-40D4-83DE-40588CA4D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4544" y="1266307"/>
            <a:ext cx="8028761" cy="397668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Triceratops" descr="Picture of Triceratops pointing to the US and parts of Western Canada">
                <a:extLst>
                  <a:ext uri="{FF2B5EF4-FFF2-40B4-BE49-F238E27FC236}">
                    <a16:creationId xmlns:a16="http://schemas.microsoft.com/office/drawing/2014/main" id="{98FD60D0-361F-4F75-BB4D-98BF17F710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7735547"/>
                  </p:ext>
                </p:extLst>
              </p:nvPr>
            </p:nvGraphicFramePr>
            <p:xfrm>
              <a:off x="-386990" y="2859081"/>
              <a:ext cx="4657629" cy="248406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657629" cy="2484068"/>
                    </a:xfrm>
                    <a:prstGeom prst="rect">
                      <a:avLst/>
                    </a:prstGeom>
                  </am3d:spPr>
                  <am3d:camera>
                    <am3d:pos x="0" y="0" z="53238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5197" d="1000000"/>
                    <am3d:preTrans dx="4" dy="-8268064" dz="1585230"/>
                    <am3d:scale>
                      <am3d:sx n="1000000" d="1000000"/>
                      <am3d:sy n="1000000" d="1000000"/>
                      <am3d:sz n="1000000" d="1000000"/>
                    </am3d:scale>
                    <am3d:rot ax="246053" ay="3464730" az="20817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54458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Triceratops" descr="Picture of Triceratops pointing to the US and parts of Western Canada">
                <a:extLst>
                  <a:ext uri="{FF2B5EF4-FFF2-40B4-BE49-F238E27FC236}">
                    <a16:creationId xmlns:a16="http://schemas.microsoft.com/office/drawing/2014/main" id="{98FD60D0-361F-4F75-BB4D-98BF17F710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86990" y="2859081"/>
                <a:ext cx="4657629" cy="2484068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0DC799D-7653-45D4-949B-54BF16EE4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181225" y="2130950"/>
            <a:ext cx="1130021" cy="1123700"/>
          </a:xfrm>
          <a:prstGeom prst="bentConnector3">
            <a:avLst>
              <a:gd name="adj1" fmla="val 269"/>
            </a:avLst>
          </a:prstGeom>
          <a:noFill/>
          <a:ln w="22225" cap="flat" cmpd="sng" algn="ctr">
            <a:solidFill>
              <a:srgbClr val="549E39"/>
            </a:solidFill>
            <a:prstDash val="solid"/>
            <a:miter lim="800000"/>
            <a:headEnd type="oval"/>
            <a:tailEnd type="arrow"/>
          </a:ln>
          <a:effectLst/>
        </p:spPr>
      </p:cxnSp>
      <p:pic>
        <p:nvPicPr>
          <p:cNvPr id="22" name="USA" descr="United States Map">
            <a:extLst>
              <a:ext uri="{FF2B5EF4-FFF2-40B4-BE49-F238E27FC236}">
                <a16:creationId xmlns:a16="http://schemas.microsoft.com/office/drawing/2014/main" id="{A5F61A74-8807-4749-B096-16A4746A56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54096" y="2050382"/>
            <a:ext cx="1375821" cy="810415"/>
          </a:xfrm>
          <a:prstGeom prst="rect">
            <a:avLst/>
          </a:prstGeom>
        </p:spPr>
      </p:pic>
      <p:pic>
        <p:nvPicPr>
          <p:cNvPr id="23" name="Western Canada" descr="Western Canada Map">
            <a:extLst>
              <a:ext uri="{FF2B5EF4-FFF2-40B4-BE49-F238E27FC236}">
                <a16:creationId xmlns:a16="http://schemas.microsoft.com/office/drawing/2014/main" id="{E8E252F2-C16F-445B-B284-7A1B7C172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1246" y="1751292"/>
            <a:ext cx="1074270" cy="471171"/>
          </a:xfrm>
          <a:prstGeom prst="rect">
            <a:avLst/>
          </a:prstGeom>
        </p:spPr>
      </p:pic>
      <p:pic>
        <p:nvPicPr>
          <p:cNvPr id="24" name="Plant">
            <a:extLst>
              <a:ext uri="{FF2B5EF4-FFF2-40B4-BE49-F238E27FC236}">
                <a16:creationId xmlns:a16="http://schemas.microsoft.com/office/drawing/2014/main" id="{EA01B10D-10BC-4902-BBC8-993C9D243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060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112C3E6-6F12-4DE9-9E46-D6C71B44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48" y="182562"/>
            <a:ext cx="10515600" cy="656804"/>
          </a:xfrm>
        </p:spPr>
        <p:txBody>
          <a:bodyPr>
            <a:normAutofit/>
          </a:bodyPr>
          <a:lstStyle/>
          <a:p>
            <a:r>
              <a:rPr lang="en-US" dirty="0"/>
              <a:t>Triceratops Herds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Triceratops" descr="Large Triceratops">
                <a:extLst>
                  <a:ext uri="{FF2B5EF4-FFF2-40B4-BE49-F238E27FC236}">
                    <a16:creationId xmlns:a16="http://schemas.microsoft.com/office/drawing/2014/main" id="{E2D55A76-305B-439C-B12F-8FAB2ABAC0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23772350"/>
                  </p:ext>
                </p:extLst>
              </p:nvPr>
            </p:nvGraphicFramePr>
            <p:xfrm>
              <a:off x="1264865" y="1026780"/>
              <a:ext cx="9578792" cy="58312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578792" cy="5831220"/>
                    </a:xfrm>
                    <a:prstGeom prst="rect">
                      <a:avLst/>
                    </a:prstGeom>
                    <a:effectLst/>
                  </am3d:spPr>
                  <am3d:camera>
                    <am3d:pos x="-1741777" y="311659" z="53238141"/>
                    <am3d:up dx="0" dy="36000000" dz="0"/>
                    <am3d:lookAt x="-1741777" y="311659" z="0"/>
                    <am3d:perspective fov="1478009"/>
                  </am3d:camera>
                  <am3d:trans>
                    <am3d:meterPerModelUnit n="1495197" d="1000000"/>
                    <am3d:preTrans dx="-25361" dy="-8543110" dz="-1474349"/>
                    <am3d:scale>
                      <am3d:sx n="1000000" d="1000000"/>
                      <am3d:sy n="1000000" d="1000000"/>
                      <am3d:sz n="1000000" d="1000000"/>
                    </am3d:scale>
                    <am3d:rot ax="411892" ay="1311125" az="153914"/>
                    <am3d:postTrans dx="-1741777" dy="311659" dz="0"/>
                  </am3d:trans>
                  <am3d:attrSrcUrl r:id="rId4"/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Triceratops" descr="Large Triceratops">
                <a:extLst>
                  <a:ext uri="{FF2B5EF4-FFF2-40B4-BE49-F238E27FC236}">
                    <a16:creationId xmlns:a16="http://schemas.microsoft.com/office/drawing/2014/main" id="{E2D55A76-305B-439C-B12F-8FAB2ABAC0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4865" y="1026780"/>
                <a:ext cx="9578792" cy="5831220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45740E-B4F1-4778-83A1-55CC6A5E9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  <p:sp>
        <p:nvSpPr>
          <p:cNvPr id="3" name="Subtitle" descr="Subtitle">
            <a:extLst>
              <a:ext uri="{FF2B5EF4-FFF2-40B4-BE49-F238E27FC236}">
                <a16:creationId xmlns:a16="http://schemas.microsoft.com/office/drawing/2014/main" id="{D8E13E18-3123-4305-8C45-CD6D334FB140}"/>
              </a:ext>
            </a:extLst>
          </p:cNvPr>
          <p:cNvSpPr txBox="1">
            <a:spLocks/>
          </p:cNvSpPr>
          <p:nvPr/>
        </p:nvSpPr>
        <p:spPr>
          <a:xfrm>
            <a:off x="479176" y="1458437"/>
            <a:ext cx="3662680" cy="340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b="1" dirty="0">
                <a:solidFill>
                  <a:schemeClr val="bg1"/>
                </a:solidFill>
              </a:rPr>
              <a:t>Fossil Discoveries</a:t>
            </a:r>
            <a:endParaRPr lang="en-US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graph" descr="The most recent fossilized discoveries suggest that Triceratops congregated and travelled in small groups, especially as juveniles, perhaps with their families.&#10;There’s little evidence to show they lived in large herds.">
            <a:extLst>
              <a:ext uri="{FF2B5EF4-FFF2-40B4-BE49-F238E27FC236}">
                <a16:creationId xmlns:a16="http://schemas.microsoft.com/office/drawing/2014/main" id="{694E6EA8-3E74-4272-ACB6-25CEF8379FC1}"/>
              </a:ext>
            </a:extLst>
          </p:cNvPr>
          <p:cNvSpPr txBox="1">
            <a:spLocks/>
          </p:cNvSpPr>
          <p:nvPr/>
        </p:nvSpPr>
        <p:spPr>
          <a:xfrm>
            <a:off x="479176" y="1916072"/>
            <a:ext cx="4042024" cy="24019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The most recent fossilized discoveries suggest that Triceratops congregated and travelled in small groups, especially as juveniles, perhaps with their families.</a:t>
            </a:r>
          </a:p>
          <a:p>
            <a:pPr lvl="0">
              <a:lnSpc>
                <a:spcPts val="2400"/>
              </a:lnSpc>
              <a:spcAft>
                <a:spcPts val="60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There’s little evidence to show they lived in large herds.</a:t>
            </a:r>
          </a:p>
        </p:txBody>
      </p:sp>
      <p:pic>
        <p:nvPicPr>
          <p:cNvPr id="7" name="Two Triceratops Picture" descr="Mommy and baby triceratops">
            <a:extLst>
              <a:ext uri="{FF2B5EF4-FFF2-40B4-BE49-F238E27FC236}">
                <a16:creationId xmlns:a16="http://schemas.microsoft.com/office/drawing/2014/main" id="{6E76E034-786B-4F1E-B88F-287FC0F6A9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47" y="2377548"/>
            <a:ext cx="4042023" cy="41095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F750A1-EBE8-4F1B-94E0-3D34D6535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1150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76BF240A-6767-4D63-96FF-83ECF3D8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Dentist's Nightmare</a:t>
            </a:r>
          </a:p>
        </p:txBody>
      </p:sp>
      <p:sp>
        <p:nvSpPr>
          <p:cNvPr id="8" name="Subtitle" descr="Triceratops Teeth">
            <a:extLst>
              <a:ext uri="{FF2B5EF4-FFF2-40B4-BE49-F238E27FC236}">
                <a16:creationId xmlns:a16="http://schemas.microsoft.com/office/drawing/2014/main" id="{0B9A233B-80AB-4D4F-BE54-C0A0ADE9D06A}"/>
              </a:ext>
            </a:extLst>
          </p:cNvPr>
          <p:cNvSpPr txBox="1">
            <a:spLocks/>
          </p:cNvSpPr>
          <p:nvPr/>
        </p:nvSpPr>
        <p:spPr>
          <a:xfrm>
            <a:off x="403820" y="1234188"/>
            <a:ext cx="5295900" cy="50059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Triceratops Teeth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Triceratops" descr="Triceratops, facing us; it looks like he is smiling.">
                <a:extLst>
                  <a:ext uri="{FF2B5EF4-FFF2-40B4-BE49-F238E27FC236}">
                    <a16:creationId xmlns:a16="http://schemas.microsoft.com/office/drawing/2014/main" id="{B1765F7A-08F3-46CC-8A60-125CCDD8970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6081070"/>
                  </p:ext>
                </p:extLst>
              </p:nvPr>
            </p:nvGraphicFramePr>
            <p:xfrm>
              <a:off x="1879600" y="-534865"/>
              <a:ext cx="13022673" cy="79277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022673" cy="7927729"/>
                    </a:xfrm>
                    <a:prstGeom prst="rect">
                      <a:avLst/>
                    </a:prstGeom>
                    <a:effectLst/>
                  </am3d:spPr>
                  <am3d:camera>
                    <am3d:pos x="-1741777" y="311659" z="53238141"/>
                    <am3d:up dx="0" dy="36000000" dz="0"/>
                    <am3d:lookAt x="-1741777" y="311659" z="0"/>
                    <am3d:perspective fov="1478009"/>
                  </am3d:camera>
                  <am3d:trans>
                    <am3d:meterPerModelUnit n="1495197" d="1000000"/>
                    <am3d:preTrans dx="-25361" dy="-8543110" dz="-1474349"/>
                    <am3d:scale>
                      <am3d:sx n="1000000" d="1000000"/>
                      <am3d:sy n="1000000" d="1000000"/>
                      <am3d:sz n="1000000" d="1000000"/>
                    </am3d:scale>
                    <am3d:rot ax="157173" ay="-49011" az="-2270"/>
                    <am3d:postTrans dx="-1741777" dy="311659" dz="0"/>
                  </am3d:trans>
                  <am3d:attrSrcUrl r:id="rId4"/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Triceratops" descr="Triceratops, facing us; it looks like he is smiling.">
                <a:extLst>
                  <a:ext uri="{FF2B5EF4-FFF2-40B4-BE49-F238E27FC236}">
                    <a16:creationId xmlns:a16="http://schemas.microsoft.com/office/drawing/2014/main" id="{B1765F7A-08F3-46CC-8A60-125CCDD89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9600" y="-534865"/>
                <a:ext cx="13022673" cy="7927729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7" name="Paragraph Text" descr="Triceratops teeth are one of the most complex of all animals that have ever lived.&#10;Comprising  5 layers, and up to 40 ‘batteries’ (columns) on each side of the jaw, an adult could boast as many as 800 teeth!&#10;These layers allowed Triceratops to munch through massive amounts of leaves, stems, and woody branches. When you weigh as much as 2 male elephants, you need a lot of food!     But thankfully, they were herbivores…&#10;The wear and tear of all this chewing was tremendous, hence so many teeth to replace ones that got damaged over time.">
            <a:extLst>
              <a:ext uri="{FF2B5EF4-FFF2-40B4-BE49-F238E27FC236}">
                <a16:creationId xmlns:a16="http://schemas.microsoft.com/office/drawing/2014/main" id="{43B95D73-8700-422B-B61D-2A56CFBE6C4E}"/>
              </a:ext>
            </a:extLst>
          </p:cNvPr>
          <p:cNvSpPr txBox="1">
            <a:spLocks/>
          </p:cNvSpPr>
          <p:nvPr/>
        </p:nvSpPr>
        <p:spPr>
          <a:xfrm>
            <a:off x="425796" y="1734786"/>
            <a:ext cx="4741753" cy="4602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Triceratops teeth are one of the most complex of all animals that have ever lived.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Comprising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 layers,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up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40 ‘batteries’ (columns)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 each side of the jaw, an adult could boast as many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800 teeth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These layers allowed Triceratops to munch through massive amounts of leaves, stems, and woody branches. When you weigh as much as 2 male elephants, you need a lot of food!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But thankfully, they were herbivores…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wear and tear of all this chewing was tremendous, hence so many teeth to replace ones that got damaged over time.</a:t>
            </a:r>
          </a:p>
        </p:txBody>
      </p:sp>
      <p:pic>
        <p:nvPicPr>
          <p:cNvPr id="9" name="Plant">
            <a:extLst>
              <a:ext uri="{FF2B5EF4-FFF2-40B4-BE49-F238E27FC236}">
                <a16:creationId xmlns:a16="http://schemas.microsoft.com/office/drawing/2014/main" id="{71CE296B-E8F4-4ED9-A514-C421ADFB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62" y="1"/>
            <a:ext cx="2795538" cy="2425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9AE615-E154-4722-9FAF-1FDC3F5C6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48" y="92487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8021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RICERATOPS THEME" val="MRLcVjX5"/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iceratops Theme">
  <a:themeElements>
    <a:clrScheme name="Triceratops">
      <a:dk1>
        <a:sysClr val="windowText" lastClr="000000"/>
      </a:dk1>
      <a:lt1>
        <a:sysClr val="window" lastClr="FFFFFF"/>
      </a:lt1>
      <a:dk2>
        <a:srgbClr val="384449"/>
      </a:dk2>
      <a:lt2>
        <a:srgbClr val="D9D9D9"/>
      </a:lt2>
      <a:accent1>
        <a:srgbClr val="278A77"/>
      </a:accent1>
      <a:accent2>
        <a:srgbClr val="569EAA"/>
      </a:accent2>
      <a:accent3>
        <a:srgbClr val="80A04B"/>
      </a:accent3>
      <a:accent4>
        <a:srgbClr val="FFC000"/>
      </a:accent4>
      <a:accent5>
        <a:srgbClr val="03B992"/>
      </a:accent5>
      <a:accent6>
        <a:srgbClr val="54717E"/>
      </a:accent6>
      <a:hlink>
        <a:srgbClr val="FFC000"/>
      </a:hlink>
      <a:folHlink>
        <a:srgbClr val="80A04B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nt to Amaze Your Students - Fully Working -v4.pptx" id="{316FD775-7E21-4888-AD97-699636ECBDDE}" vid="{ADD6508F-0017-4AF6-9FD2-7385613823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3AED72-DB0A-4DBC-90DD-98DE1BC23B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FF1991-85EF-4A4E-AF68-D35EB2CF64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882289-E36D-4E48-B78F-6942C10FD37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Triceratops - The three horned dinosaur</Template>
  <TotalTime>0</TotalTime>
  <Words>436</Words>
  <Application>Microsoft Office PowerPoint</Application>
  <PresentationFormat>Widescreen</PresentationFormat>
  <Paragraphs>53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Segoe UI</vt:lpstr>
      <vt:lpstr>Segoe UI Black</vt:lpstr>
      <vt:lpstr>Segoe UI Light</vt:lpstr>
      <vt:lpstr>Triceratops Theme</vt:lpstr>
      <vt:lpstr>PERANCANGAN BAHASA KE ARAH PELESTARIAN BAHASA</vt:lpstr>
      <vt:lpstr>I. PENGENALAN</vt:lpstr>
      <vt:lpstr>II. Kepentingan Pelestarian Bahasa</vt:lpstr>
      <vt:lpstr>III. Kaedah Melestarikan Bahasa</vt:lpstr>
      <vt:lpstr>IV. Perancangan Bahasa</vt:lpstr>
      <vt:lpstr>Where Triceratops Lived</vt:lpstr>
      <vt:lpstr>Triceratops Herds</vt:lpstr>
      <vt:lpstr>A Dentist's Nightmare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2018-12-16T01:54:04Z</dcterms:created>
  <dcterms:modified xsi:type="dcterms:W3CDTF">2018-12-16T02:29:51Z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ECBD4906-18FB-4DF6-8366-D30432D5EDA0</vt:lpwstr>
  </property>
  <property fmtid="{D5CDD505-2E9C-101B-9397-08002B2CF9AE}" pid="3" name="ArticulatePath">
    <vt:lpwstr>https://ackmanns-my.sharepoint.com/personal/heather_ackmanns_com/Documents/AHA Learning Solutions/__Microsoft-Templates/Final/Want to Amaze Your Students - Fully Working -v4</vt:lpwstr>
  </property>
  <property fmtid="{D5CDD505-2E9C-101B-9397-08002B2CF9AE}" pid="4" name="ContentTypeId">
    <vt:lpwstr>0x010100500FA0FAA1F40A48AFF9B83E7A8535C8</vt:lpwstr>
  </property>
</Properties>
</file>